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8"/>
  </p:notesMasterIdLst>
  <p:sldIdLst>
    <p:sldId id="256" r:id="rId2"/>
    <p:sldId id="257" r:id="rId3"/>
    <p:sldId id="258" r:id="rId4"/>
    <p:sldId id="261" r:id="rId5"/>
    <p:sldId id="259" r:id="rId6"/>
    <p:sldId id="260" r:id="rId7"/>
  </p:sldIdLst>
  <p:sldSz cx="12192000" cy="6858000"/>
  <p:notesSz cx="6858000" cy="9144000"/>
  <p:defaultTextStyle>
    <a:defPPr>
      <a:defRPr lang="es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1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C4B209-29F5-AC49-B1E5-72003DF3B513}" type="datetimeFigureOut">
              <a:rPr lang="es-US" smtClean="0"/>
              <a:t>6/30/2020</a:t>
            </a:fld>
            <a:endParaRPr lang="es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B0B9F0-7765-0A46-A84F-AE44DCA3E8F3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395375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/>
              <a:t>H</a:t>
            </a:r>
          </a:p>
          <a:p>
            <a:endParaRPr lang="es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B0B9F0-7765-0A46-A84F-AE44DCA3E8F3}" type="slidenum">
              <a:rPr lang="es-US" smtClean="0"/>
              <a:t>2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437769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6/30/2020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644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6/30/2020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376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6/30/2020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894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6/30/2020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750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6/30/2020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255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6/30/2020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72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6/30/2020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307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6/30/2020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711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6/30/2020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016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6/30/2020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949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6/30/2020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35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6/30/2020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017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6/30/2020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600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6/30/2020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893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6/30/2020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1086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6/30/2020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1800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6/30/2020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595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6/30/2020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172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3342F5-45BE-9A43-80A2-AC79DDD98E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US" dirty="0"/>
              <a:t>Regimen Jubilatorio de Magistrados y Funcionarios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E959E6A-1BF0-3841-917D-BF38ABA229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US"/>
              <a:t>Modificación efectuada por la ley 27.546</a:t>
            </a:r>
          </a:p>
        </p:txBody>
      </p:sp>
    </p:spTree>
    <p:extLst>
      <p:ext uri="{BB962C8B-B14F-4D97-AF65-F5344CB8AC3E}">
        <p14:creationId xmlns:p14="http://schemas.microsoft.com/office/powerpoint/2010/main" val="2143082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0CE62B-CC27-3C40-8A0D-881DCAF4D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US"/>
              <a:t>Ley 27.546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64E5B15-AD4D-1F4F-A46B-7D7326291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658" y="2358189"/>
            <a:ext cx="10604684" cy="190410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s-US" dirty="0"/>
              <a:t>Se sancionó el 12.03.20</a:t>
            </a:r>
          </a:p>
          <a:p>
            <a:r>
              <a:rPr lang="es-US" dirty="0"/>
              <a:t>Publicada en el B.O. 06.04.20</a:t>
            </a:r>
          </a:p>
          <a:p>
            <a:r>
              <a:rPr lang="es-US" dirty="0"/>
              <a:t>Contexto </a:t>
            </a:r>
            <a:r>
              <a:rPr lang="es-US" dirty="0" err="1"/>
              <a:t>politico</a:t>
            </a:r>
            <a:r>
              <a:rPr lang="es-US" dirty="0"/>
              <a:t> particular</a:t>
            </a:r>
          </a:p>
          <a:p>
            <a:r>
              <a:rPr lang="es-US" dirty="0"/>
              <a:t>Sin debate</a:t>
            </a:r>
          </a:p>
        </p:txBody>
      </p:sp>
    </p:spTree>
    <p:extLst>
      <p:ext uri="{BB962C8B-B14F-4D97-AF65-F5344CB8AC3E}">
        <p14:creationId xmlns:p14="http://schemas.microsoft.com/office/powerpoint/2010/main" val="1104292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a 12">
            <a:extLst>
              <a:ext uri="{FF2B5EF4-FFF2-40B4-BE49-F238E27FC236}">
                <a16:creationId xmlns:a16="http://schemas.microsoft.com/office/drawing/2014/main" id="{D3724073-252A-A54C-99E2-76A479F9C0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271337"/>
              </p:ext>
            </p:extLst>
          </p:nvPr>
        </p:nvGraphicFramePr>
        <p:xfrm>
          <a:off x="1541376" y="173968"/>
          <a:ext cx="7749810" cy="6510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3270">
                  <a:extLst>
                    <a:ext uri="{9D8B030D-6E8A-4147-A177-3AD203B41FA5}">
                      <a16:colId xmlns:a16="http://schemas.microsoft.com/office/drawing/2014/main" val="1013998834"/>
                    </a:ext>
                  </a:extLst>
                </a:gridCol>
                <a:gridCol w="2583270">
                  <a:extLst>
                    <a:ext uri="{9D8B030D-6E8A-4147-A177-3AD203B41FA5}">
                      <a16:colId xmlns:a16="http://schemas.microsoft.com/office/drawing/2014/main" val="3550323316"/>
                    </a:ext>
                  </a:extLst>
                </a:gridCol>
                <a:gridCol w="2583270">
                  <a:extLst>
                    <a:ext uri="{9D8B030D-6E8A-4147-A177-3AD203B41FA5}">
                      <a16:colId xmlns:a16="http://schemas.microsoft.com/office/drawing/2014/main" val="3892071951"/>
                    </a:ext>
                  </a:extLst>
                </a:gridCol>
              </a:tblGrid>
              <a:tr h="462773">
                <a:tc>
                  <a:txBody>
                    <a:bodyPr/>
                    <a:lstStyle/>
                    <a:p>
                      <a:endParaRPr lang="es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/>
                        <a:t>Regimen Anterior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dirty="0"/>
                        <a:t>Regimen Modificado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915550"/>
                  </a:ext>
                </a:extLst>
              </a:tr>
              <a:tr h="462773">
                <a:tc>
                  <a:txBody>
                    <a:bodyPr/>
                    <a:lstStyle/>
                    <a:p>
                      <a:r>
                        <a:rPr lang="es-US"/>
                        <a:t>Edad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/>
                        <a:t>60 años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/>
                        <a:t>60 años m/65 años 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691089"/>
                  </a:ext>
                </a:extLst>
              </a:tr>
              <a:tr h="1141084">
                <a:tc>
                  <a:txBody>
                    <a:bodyPr/>
                    <a:lstStyle/>
                    <a:p>
                      <a:r>
                        <a:rPr lang="es-US"/>
                        <a:t>Años de servicio en el cargo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/>
                        <a:t>10 continuos, 15 discontinuos, o ultimos 10 años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/>
                        <a:t>10 continuos o 15 discontinuos al cese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632813"/>
                  </a:ext>
                </a:extLst>
              </a:tr>
              <a:tr h="462773">
                <a:tc>
                  <a:txBody>
                    <a:bodyPr/>
                    <a:lstStyle/>
                    <a:p>
                      <a:r>
                        <a:rPr lang="es-US"/>
                        <a:t>Aporte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/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/>
                        <a:t>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708404"/>
                  </a:ext>
                </a:extLst>
              </a:tr>
              <a:tr h="931089">
                <a:tc>
                  <a:txBody>
                    <a:bodyPr/>
                    <a:lstStyle/>
                    <a:p>
                      <a:r>
                        <a:rPr lang="es-US"/>
                        <a:t>Haber inicial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/>
                        <a:t>82% del ultimo sueldo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/>
                        <a:t>82% del promedio de los ultimos 120 sueldos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737558"/>
                  </a:ext>
                </a:extLst>
              </a:tr>
              <a:tr h="1483410">
                <a:tc>
                  <a:txBody>
                    <a:bodyPr/>
                    <a:lstStyle/>
                    <a:p>
                      <a:r>
                        <a:rPr lang="es-US"/>
                        <a:t>Estado de juez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/>
                        <a:t>Completo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/>
                        <a:t>No puede ser convocado aunque mantiene incompatibilidades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721277"/>
                  </a:ext>
                </a:extLst>
              </a:tr>
              <a:tr h="651762">
                <a:tc>
                  <a:txBody>
                    <a:bodyPr/>
                    <a:lstStyle/>
                    <a:p>
                      <a:r>
                        <a:rPr lang="es-US"/>
                        <a:t>Pension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/>
                        <a:t>75% del haber de retiro del causante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/>
                        <a:t>Idem con remision a la 24.241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131973"/>
                  </a:ext>
                </a:extLst>
              </a:tr>
              <a:tr h="651762">
                <a:tc>
                  <a:txBody>
                    <a:bodyPr/>
                    <a:lstStyle/>
                    <a:p>
                      <a:r>
                        <a:rPr lang="es-US"/>
                        <a:t>Movildad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/>
                        <a:t>La del activo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US" dirty="0"/>
                        <a:t>Lo supedita a una </a:t>
                      </a:r>
                      <a:r>
                        <a:rPr lang="es-US" dirty="0" err="1"/>
                        <a:t>comision</a:t>
                      </a:r>
                      <a:endParaRPr lang="es-US" dirty="0"/>
                    </a:p>
                    <a:p>
                      <a:endParaRPr lang="es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570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5901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E02AC11-70E2-7641-B73D-04A9FD63D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/>
              <a:t>Cargos alcanzados por el régimen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587D42A-6CA5-ED4F-9903-8E3E00BB307C}"/>
              </a:ext>
            </a:extLst>
          </p:cNvPr>
          <p:cNvSpPr txBox="1"/>
          <p:nvPr/>
        </p:nvSpPr>
        <p:spPr>
          <a:xfrm>
            <a:off x="3048767" y="3244334"/>
            <a:ext cx="60944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US">
                <a:solidFill>
                  <a:srgbClr val="000000"/>
                </a:solidFill>
                <a:latin typeface="Gill Sans" panose="02000000000000000000" pitchFamily="2" charset="0"/>
              </a:rPr>
              <a:t>-Se modificó el anexo</a:t>
            </a:r>
          </a:p>
          <a:p>
            <a:r>
              <a:rPr lang="es-US">
                <a:solidFill>
                  <a:srgbClr val="000000"/>
                </a:solidFill>
                <a:latin typeface="Gill Sans" panose="02000000000000000000" pitchFamily="2" charset="0"/>
              </a:rPr>
              <a:t>-Se quitaron cargos</a:t>
            </a:r>
          </a:p>
          <a:p>
            <a:r>
              <a:rPr lang="es-US">
                <a:solidFill>
                  <a:srgbClr val="000000"/>
                </a:solidFill>
                <a:latin typeface="Gill Sans" panose="02000000000000000000" pitchFamily="2" charset="0"/>
              </a:rPr>
              <a:t>-Se incluyó el jefe de despacho</a:t>
            </a:r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1103824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C442AD-3467-1643-84EF-C58A188C0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513535"/>
          </a:xfrm>
        </p:spPr>
        <p:txBody>
          <a:bodyPr/>
          <a:lstStyle/>
          <a:p>
            <a:r>
              <a:rPr lang="es-US"/>
              <a:t>LITIGIOSIDAD POR DESNATURALIZACION DEL REGIMEN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1D9C4C-ECCB-0544-9B57-9DE85B592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071" y="2818148"/>
            <a:ext cx="8825659" cy="3416300"/>
          </a:xfrm>
        </p:spPr>
        <p:txBody>
          <a:bodyPr/>
          <a:lstStyle/>
          <a:p>
            <a:pPr marL="0" indent="0">
              <a:buNone/>
            </a:pPr>
            <a:endParaRPr lang="es-US" dirty="0"/>
          </a:p>
          <a:p>
            <a:r>
              <a:rPr lang="es-US" dirty="0"/>
              <a:t>Obligaciones especiales y derechos comunes (movilidad, haber inicial, edad)</a:t>
            </a:r>
          </a:p>
          <a:p>
            <a:r>
              <a:rPr lang="es-US" dirty="0"/>
              <a:t>Intromisión del PEN en el PJN por derogación del Decreto 109/76</a:t>
            </a:r>
          </a:p>
          <a:p>
            <a:r>
              <a:rPr lang="es-US" dirty="0"/>
              <a:t>Tabla de progresividad de edad impropia</a:t>
            </a:r>
          </a:p>
          <a:p>
            <a:r>
              <a:rPr lang="es-US" dirty="0"/>
              <a:t>Aporte exorbitante que supera la contribución </a:t>
            </a:r>
          </a:p>
          <a:p>
            <a:r>
              <a:rPr lang="es-US" dirty="0"/>
              <a:t>Haber derivado con reglas del régimen general (tope)</a:t>
            </a:r>
          </a:p>
          <a:p>
            <a:endParaRPr lang="es-US" dirty="0"/>
          </a:p>
          <a:p>
            <a:endParaRPr lang="es-US" dirty="0"/>
          </a:p>
          <a:p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4000831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C4B84-E48B-7D4E-915A-5F38E2E79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1027242"/>
            <a:ext cx="8761413" cy="653389"/>
          </a:xfrm>
        </p:spPr>
        <p:txBody>
          <a:bodyPr/>
          <a:lstStyle/>
          <a:p>
            <a:r>
              <a:rPr lang="es-US"/>
              <a:t>TOPICOS QUE DEBIERA HABER TENIDO LA REFORMA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1A866D-5560-5048-9A06-84DE074FDA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S"/>
              <a:t>Aportes, haber inicial y edad de retiro en base a calculos actuariales</a:t>
            </a:r>
          </a:p>
          <a:p>
            <a:r>
              <a:rPr lang="es-US"/>
              <a:t>Comision revisora periodica de sustentabilidad</a:t>
            </a:r>
          </a:p>
          <a:p>
            <a:r>
              <a:rPr lang="es-US"/>
              <a:t>Determinación del derecho para acceso al beneficio especial por el PJN y solo la integridad del pago Anses (agente pagador)</a:t>
            </a:r>
          </a:p>
          <a:p>
            <a:r>
              <a:rPr lang="es-US"/>
              <a:t>Movilidad referida al salario</a:t>
            </a:r>
          </a:p>
          <a:p>
            <a:r>
              <a:rPr lang="es-US"/>
              <a:t>Incremento de los años de servicios especificos en la justicia</a:t>
            </a:r>
          </a:p>
          <a:p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9685916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F10001029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029" id="{ED3996BA-162B-43C7-B0E2-A5CA4E649741}" vid="{187088E4-27D7-4455-856F-4A44258D82E2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259</Words>
  <Application>Microsoft Office PowerPoint</Application>
  <PresentationFormat>Panorámica</PresentationFormat>
  <Paragraphs>50</Paragraphs>
  <Slides>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Gill Sans</vt:lpstr>
      <vt:lpstr>Wingdings 3</vt:lpstr>
      <vt:lpstr>TF10001029</vt:lpstr>
      <vt:lpstr>Regimen Jubilatorio de Magistrados y Funcionarios</vt:lpstr>
      <vt:lpstr>Ley 27.546</vt:lpstr>
      <vt:lpstr>Presentación de PowerPoint</vt:lpstr>
      <vt:lpstr>Cargos alcanzados por el régimen</vt:lpstr>
      <vt:lpstr>LITIGIOSIDAD POR DESNATURALIZACION DEL REGIMEN</vt:lpstr>
      <vt:lpstr>TOPICOS QUE DEBIERA HABER TENIDO LA REFORMA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Regimen Jubilatorio de Magistrados y Funcionarios</dc:title>
  <dc:creator>Diego Hernan Flores</dc:creator>
  <cp:lastModifiedBy>Diego Hernan Flores</cp:lastModifiedBy>
  <cp:revision>5</cp:revision>
  <dcterms:created xsi:type="dcterms:W3CDTF">2020-06-30T19:38:25Z</dcterms:created>
  <dcterms:modified xsi:type="dcterms:W3CDTF">2020-07-01T01:14:08Z</dcterms:modified>
</cp:coreProperties>
</file>