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925" r:id="rId2"/>
    <p:sldId id="2061" r:id="rId3"/>
    <p:sldId id="2062" r:id="rId4"/>
    <p:sldId id="2066" r:id="rId5"/>
    <p:sldId id="2070" r:id="rId6"/>
    <p:sldId id="2071" r:id="rId7"/>
    <p:sldId id="2073" r:id="rId8"/>
    <p:sldId id="2074" r:id="rId9"/>
    <p:sldId id="2075" r:id="rId10"/>
    <p:sldId id="2072" r:id="rId11"/>
    <p:sldId id="2079" r:id="rId12"/>
    <p:sldId id="2078" r:id="rId13"/>
    <p:sldId id="2069" r:id="rId14"/>
    <p:sldId id="2077" r:id="rId15"/>
    <p:sldId id="2076" r:id="rId16"/>
    <p:sldId id="2081" r:id="rId17"/>
    <p:sldId id="2082" r:id="rId18"/>
    <p:sldId id="2083" r:id="rId19"/>
    <p:sldId id="2084" r:id="rId20"/>
    <p:sldId id="2085" r:id="rId21"/>
    <p:sldId id="2086" r:id="rId22"/>
    <p:sldId id="2087" r:id="rId23"/>
    <p:sldId id="2090" r:id="rId24"/>
    <p:sldId id="2088" r:id="rId25"/>
    <p:sldId id="2089" r:id="rId26"/>
    <p:sldId id="2050" r:id="rId27"/>
    <p:sldId id="2055" r:id="rId2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12" userDrawn="1">
          <p15:clr>
            <a:srgbClr val="A4A3A4"/>
          </p15:clr>
        </p15:guide>
        <p15:guide id="4" pos="14326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54" userDrawn="1">
          <p15:clr>
            <a:srgbClr val="A4A3A4"/>
          </p15:clr>
        </p15:guide>
        <p15:guide id="13" orient="horz" pos="480" userDrawn="1">
          <p15:clr>
            <a:srgbClr val="A4A3A4"/>
          </p15:clr>
        </p15:guide>
        <p15:guide id="16" orient="horz" pos="4320" userDrawn="1">
          <p15:clr>
            <a:srgbClr val="A4A3A4"/>
          </p15:clr>
        </p15:guide>
        <p15:guide id="17" orient="horz" pos="62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D6E22C"/>
    <a:srgbClr val="A6D167"/>
    <a:srgbClr val="CEC7C1"/>
    <a:srgbClr val="000000"/>
    <a:srgbClr val="AA8A78"/>
    <a:srgbClr val="55677C"/>
    <a:srgbClr val="C43D31"/>
    <a:srgbClr val="A6DB37"/>
    <a:srgbClr val="009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6105" autoAdjust="0"/>
  </p:normalViewPr>
  <p:slideViewPr>
    <p:cSldViewPr snapToGrid="0" snapToObjects="1">
      <p:cViewPr varScale="1">
        <p:scale>
          <a:sx n="35" d="100"/>
          <a:sy n="35" d="100"/>
        </p:scale>
        <p:origin x="-498" y="-90"/>
      </p:cViewPr>
      <p:guideLst>
        <p:guide orient="horz" pos="8112"/>
        <p:guide orient="horz" pos="480"/>
        <p:guide orient="horz" pos="4320"/>
        <p:guide orient="horz" pos="6240"/>
        <p:guide pos="14326"/>
        <p:guide pos="1078"/>
        <p:guide pos="7654"/>
      </p:guideLst>
    </p:cSldViewPr>
  </p:slideViewPr>
  <p:outlineViewPr>
    <p:cViewPr>
      <p:scale>
        <a:sx n="33" d="100"/>
        <a:sy n="33" d="100"/>
      </p:scale>
      <p:origin x="0" y="3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9E7-0AAB-734B-A0E5-6B71C2D522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0432-0574-7E4A-9407-64156FF517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50590" y="2827685"/>
            <a:ext cx="6291072" cy="795527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295361" y="2827685"/>
            <a:ext cx="6291072" cy="795527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5009322"/>
            <a:ext cx="24377651" cy="739127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76664"/>
            <a:ext cx="24377651" cy="586531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4867" y="6068411"/>
            <a:ext cx="9693917" cy="633218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010507" y="6068411"/>
            <a:ext cx="9693917" cy="633218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4868" y="6068411"/>
            <a:ext cx="6305916" cy="633218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76689" y="6068411"/>
            <a:ext cx="6305916" cy="633218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398509" y="6068411"/>
            <a:ext cx="6305916" cy="633218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25625" y="3233057"/>
            <a:ext cx="6656514" cy="87847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936768" y="3233057"/>
            <a:ext cx="6656514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36768" y="7263041"/>
            <a:ext cx="6656514" cy="47547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047911" y="3233056"/>
            <a:ext cx="6656514" cy="626263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68475" y="4432032"/>
            <a:ext cx="6620468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68475" y="8489926"/>
            <a:ext cx="6620468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54791" y="4432032"/>
            <a:ext cx="6620468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954791" y="8489926"/>
            <a:ext cx="6620468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6141107" y="4432032"/>
            <a:ext cx="6620468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6141107" y="8489926"/>
            <a:ext cx="6620468" cy="3624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122057" y="3419061"/>
            <a:ext cx="6620468" cy="1029693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35741" y="3419061"/>
            <a:ext cx="6620468" cy="43533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35741" y="8361647"/>
            <a:ext cx="6536058" cy="535435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14397" y="-35494"/>
            <a:ext cx="21956485" cy="11846560"/>
          </a:xfrm>
          <a:custGeom>
            <a:avLst/>
            <a:gdLst>
              <a:gd name="connsiteX0" fmla="*/ 0 w 13792200"/>
              <a:gd name="connsiteY0" fmla="*/ 8534400 h 8534400"/>
              <a:gd name="connsiteX1" fmla="*/ 0 w 13792200"/>
              <a:gd name="connsiteY1" fmla="*/ 0 h 8534400"/>
              <a:gd name="connsiteX2" fmla="*/ 13792200 w 13792200"/>
              <a:gd name="connsiteY2" fmla="*/ 8534400 h 8534400"/>
              <a:gd name="connsiteX3" fmla="*/ 0 w 13792200"/>
              <a:gd name="connsiteY3" fmla="*/ 8534400 h 8534400"/>
              <a:gd name="connsiteX0" fmla="*/ 0 w 22021800"/>
              <a:gd name="connsiteY0" fmla="*/ 8534400 h 8534400"/>
              <a:gd name="connsiteX1" fmla="*/ 0 w 22021800"/>
              <a:gd name="connsiteY1" fmla="*/ 0 h 8534400"/>
              <a:gd name="connsiteX2" fmla="*/ 22021800 w 22021800"/>
              <a:gd name="connsiteY2" fmla="*/ 0 h 8534400"/>
              <a:gd name="connsiteX3" fmla="*/ 0 w 22021800"/>
              <a:gd name="connsiteY3" fmla="*/ 8534400 h 8534400"/>
              <a:gd name="connsiteX0" fmla="*/ 0 w 22021800"/>
              <a:gd name="connsiteY0" fmla="*/ 11887200 h 11887200"/>
              <a:gd name="connsiteX1" fmla="*/ 0 w 22021800"/>
              <a:gd name="connsiteY1" fmla="*/ 0 h 11887200"/>
              <a:gd name="connsiteX2" fmla="*/ 22021800 w 22021800"/>
              <a:gd name="connsiteY2" fmla="*/ 0 h 11887200"/>
              <a:gd name="connsiteX3" fmla="*/ 0 w 22021800"/>
              <a:gd name="connsiteY3" fmla="*/ 11887200 h 11887200"/>
              <a:gd name="connsiteX0" fmla="*/ 0 w 22021800"/>
              <a:gd name="connsiteY0" fmla="*/ 11846560 h 11846560"/>
              <a:gd name="connsiteX1" fmla="*/ 0 w 22021800"/>
              <a:gd name="connsiteY1" fmla="*/ 0 h 11846560"/>
              <a:gd name="connsiteX2" fmla="*/ 22021800 w 22021800"/>
              <a:gd name="connsiteY2" fmla="*/ 0 h 11846560"/>
              <a:gd name="connsiteX3" fmla="*/ 0 w 22021800"/>
              <a:gd name="connsiteY3" fmla="*/ 11846560 h 11846560"/>
              <a:gd name="connsiteX0" fmla="*/ 0 w 21956485"/>
              <a:gd name="connsiteY0" fmla="*/ 11846560 h 11846560"/>
              <a:gd name="connsiteX1" fmla="*/ 0 w 21956485"/>
              <a:gd name="connsiteY1" fmla="*/ 0 h 11846560"/>
              <a:gd name="connsiteX2" fmla="*/ 21956485 w 21956485"/>
              <a:gd name="connsiteY2" fmla="*/ 32658 h 11846560"/>
              <a:gd name="connsiteX3" fmla="*/ 0 w 21956485"/>
              <a:gd name="connsiteY3" fmla="*/ 11846560 h 1184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56485" h="11846560">
                <a:moveTo>
                  <a:pt x="0" y="11846560"/>
                </a:moveTo>
                <a:lnTo>
                  <a:pt x="0" y="0"/>
                </a:lnTo>
                <a:lnTo>
                  <a:pt x="21956485" y="32658"/>
                </a:lnTo>
                <a:lnTo>
                  <a:pt x="0" y="1184656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15862645" y="0"/>
            <a:ext cx="8515005" cy="13716000"/>
          </a:xfrm>
          <a:custGeom>
            <a:avLst/>
            <a:gdLst>
              <a:gd name="connsiteX0" fmla="*/ 4270431 w 8515005"/>
              <a:gd name="connsiteY0" fmla="*/ 3854511 h 13716000"/>
              <a:gd name="connsiteX1" fmla="*/ 6856159 w 8515005"/>
              <a:gd name="connsiteY1" fmla="*/ 5363370 h 13716000"/>
              <a:gd name="connsiteX2" fmla="*/ 6856159 w 8515005"/>
              <a:gd name="connsiteY2" fmla="*/ 8325903 h 13716000"/>
              <a:gd name="connsiteX3" fmla="*/ 4270431 w 8515005"/>
              <a:gd name="connsiteY3" fmla="*/ 9834760 h 13716000"/>
              <a:gd name="connsiteX4" fmla="*/ 1685563 w 8515005"/>
              <a:gd name="connsiteY4" fmla="*/ 8325903 h 13716000"/>
              <a:gd name="connsiteX5" fmla="*/ 1685563 w 8515005"/>
              <a:gd name="connsiteY5" fmla="*/ 5363370 h 13716000"/>
              <a:gd name="connsiteX6" fmla="*/ 4270431 w 8515005"/>
              <a:gd name="connsiteY6" fmla="*/ 3800192 h 13716000"/>
              <a:gd name="connsiteX7" fmla="*/ 1604545 w 8515005"/>
              <a:gd name="connsiteY7" fmla="*/ 5309051 h 13716000"/>
              <a:gd name="connsiteX8" fmla="*/ 1604545 w 8515005"/>
              <a:gd name="connsiteY8" fmla="*/ 8380222 h 13716000"/>
              <a:gd name="connsiteX9" fmla="*/ 4270431 w 8515005"/>
              <a:gd name="connsiteY9" fmla="*/ 9915808 h 13716000"/>
              <a:gd name="connsiteX10" fmla="*/ 6910459 w 8515005"/>
              <a:gd name="connsiteY10" fmla="*/ 8380222 h 13716000"/>
              <a:gd name="connsiteX11" fmla="*/ 6910459 w 8515005"/>
              <a:gd name="connsiteY11" fmla="*/ 5309051 h 13716000"/>
              <a:gd name="connsiteX12" fmla="*/ 0 w 8515005"/>
              <a:gd name="connsiteY12" fmla="*/ 0 h 13716000"/>
              <a:gd name="connsiteX13" fmla="*/ 8515005 w 8515005"/>
              <a:gd name="connsiteY13" fmla="*/ 0 h 13716000"/>
              <a:gd name="connsiteX14" fmla="*/ 8515005 w 8515005"/>
              <a:gd name="connsiteY14" fmla="*/ 13716000 h 13716000"/>
              <a:gd name="connsiteX15" fmla="*/ 0 w 8515005"/>
              <a:gd name="connsiteY1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15005" h="13716000">
                <a:moveTo>
                  <a:pt x="4270431" y="3854511"/>
                </a:moveTo>
                <a:lnTo>
                  <a:pt x="6856159" y="5363370"/>
                </a:lnTo>
                <a:lnTo>
                  <a:pt x="6856159" y="8325903"/>
                </a:lnTo>
                <a:lnTo>
                  <a:pt x="4270431" y="9834760"/>
                </a:lnTo>
                <a:lnTo>
                  <a:pt x="1685563" y="8325903"/>
                </a:lnTo>
                <a:lnTo>
                  <a:pt x="1685563" y="5363370"/>
                </a:lnTo>
                <a:close/>
                <a:moveTo>
                  <a:pt x="4270431" y="3800192"/>
                </a:moveTo>
                <a:lnTo>
                  <a:pt x="1604545" y="5309051"/>
                </a:lnTo>
                <a:lnTo>
                  <a:pt x="1604545" y="8380222"/>
                </a:lnTo>
                <a:lnTo>
                  <a:pt x="4270431" y="9915808"/>
                </a:lnTo>
                <a:lnTo>
                  <a:pt x="6910459" y="8380222"/>
                </a:lnTo>
                <a:lnTo>
                  <a:pt x="6910459" y="5309051"/>
                </a:lnTo>
                <a:close/>
                <a:moveTo>
                  <a:pt x="0" y="0"/>
                </a:moveTo>
                <a:lnTo>
                  <a:pt x="8515005" y="0"/>
                </a:lnTo>
                <a:lnTo>
                  <a:pt x="8515005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4157" y="1649895"/>
            <a:ext cx="7076660" cy="104162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11325" y="723900"/>
            <a:ext cx="16184789" cy="97590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86799" y="7452360"/>
            <a:ext cx="6615471" cy="62636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94535" y="0"/>
            <a:ext cx="12383115" cy="12915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45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937631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40019" y="0"/>
            <a:ext cx="10937631" cy="1371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5806056" cy="13716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56174" y="0"/>
            <a:ext cx="15821476" cy="13716000"/>
          </a:xfrm>
          <a:custGeom>
            <a:avLst/>
            <a:gdLst>
              <a:gd name="connsiteX0" fmla="*/ 6809359 w 15821476"/>
              <a:gd name="connsiteY0" fmla="*/ 0 h 13716000"/>
              <a:gd name="connsiteX1" fmla="*/ 15821476 w 15821476"/>
              <a:gd name="connsiteY1" fmla="*/ 0 h 13716000"/>
              <a:gd name="connsiteX2" fmla="*/ 15821476 w 15821476"/>
              <a:gd name="connsiteY2" fmla="*/ 13716000 h 13716000"/>
              <a:gd name="connsiteX3" fmla="*/ 0 w 158214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1476" h="13716000">
                <a:moveTo>
                  <a:pt x="6809359" y="0"/>
                </a:moveTo>
                <a:lnTo>
                  <a:pt x="15821476" y="0"/>
                </a:lnTo>
                <a:lnTo>
                  <a:pt x="1582147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418670" y="1906147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777244" y="1906147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1741287" y="4999559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5099861" y="4999559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418670" y="8092971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777244" y="8092971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6"/>
          </p:nvPr>
        </p:nvSpPr>
        <p:spPr>
          <a:xfrm flipH="1">
            <a:off x="8450834" y="4999560"/>
            <a:ext cx="3204198" cy="3716872"/>
          </a:xfrm>
          <a:custGeom>
            <a:avLst/>
            <a:gdLst>
              <a:gd name="connsiteX0" fmla="*/ 1602098 w 3204198"/>
              <a:gd name="connsiteY0" fmla="*/ 0 h 3716872"/>
              <a:gd name="connsiteX1" fmla="*/ 0 w 3204198"/>
              <a:gd name="connsiteY1" fmla="*/ 801050 h 3716872"/>
              <a:gd name="connsiteX2" fmla="*/ 0 w 3204198"/>
              <a:gd name="connsiteY2" fmla="*/ 2915822 h 3716872"/>
              <a:gd name="connsiteX3" fmla="*/ 1602098 w 3204198"/>
              <a:gd name="connsiteY3" fmla="*/ 3716872 h 3716872"/>
              <a:gd name="connsiteX4" fmla="*/ 3204198 w 3204198"/>
              <a:gd name="connsiteY4" fmla="*/ 2915822 h 3716872"/>
              <a:gd name="connsiteX5" fmla="*/ 3204198 w 3204198"/>
              <a:gd name="connsiteY5" fmla="*/ 801050 h 37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198" h="3716872">
                <a:moveTo>
                  <a:pt x="1602098" y="0"/>
                </a:moveTo>
                <a:lnTo>
                  <a:pt x="0" y="801050"/>
                </a:lnTo>
                <a:lnTo>
                  <a:pt x="0" y="2915822"/>
                </a:lnTo>
                <a:lnTo>
                  <a:pt x="1602098" y="3716872"/>
                </a:lnTo>
                <a:lnTo>
                  <a:pt x="3204198" y="2915822"/>
                </a:lnTo>
                <a:lnTo>
                  <a:pt x="3204198" y="801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207443" y="1906147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7566017" y="1906147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12530060" y="4999559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5888634" y="4999559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4207443" y="8092971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566017" y="8092971"/>
            <a:ext cx="3200400" cy="371246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24"/>
          </p:nvPr>
        </p:nvSpPr>
        <p:spPr>
          <a:xfrm flipH="1">
            <a:off x="19239607" y="4999560"/>
            <a:ext cx="3204198" cy="3716872"/>
          </a:xfrm>
          <a:custGeom>
            <a:avLst/>
            <a:gdLst>
              <a:gd name="connsiteX0" fmla="*/ 1602098 w 3204198"/>
              <a:gd name="connsiteY0" fmla="*/ 0 h 3716872"/>
              <a:gd name="connsiteX1" fmla="*/ 0 w 3204198"/>
              <a:gd name="connsiteY1" fmla="*/ 801050 h 3716872"/>
              <a:gd name="connsiteX2" fmla="*/ 0 w 3204198"/>
              <a:gd name="connsiteY2" fmla="*/ 2915822 h 3716872"/>
              <a:gd name="connsiteX3" fmla="*/ 1602098 w 3204198"/>
              <a:gd name="connsiteY3" fmla="*/ 3716872 h 3716872"/>
              <a:gd name="connsiteX4" fmla="*/ 3204198 w 3204198"/>
              <a:gd name="connsiteY4" fmla="*/ 2915822 h 3716872"/>
              <a:gd name="connsiteX5" fmla="*/ 3204198 w 3204198"/>
              <a:gd name="connsiteY5" fmla="*/ 801050 h 37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198" h="3716872">
                <a:moveTo>
                  <a:pt x="1602098" y="0"/>
                </a:moveTo>
                <a:lnTo>
                  <a:pt x="0" y="801050"/>
                </a:lnTo>
                <a:lnTo>
                  <a:pt x="0" y="2915822"/>
                </a:lnTo>
                <a:lnTo>
                  <a:pt x="1602098" y="3716872"/>
                </a:lnTo>
                <a:lnTo>
                  <a:pt x="3204198" y="2915822"/>
                </a:lnTo>
                <a:lnTo>
                  <a:pt x="3204198" y="801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439775" y="0"/>
            <a:ext cx="10937875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807289" y="5166068"/>
            <a:ext cx="3877082" cy="4497415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749150" y="5166068"/>
            <a:ext cx="3877082" cy="4497415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865430" y="5166068"/>
            <a:ext cx="3877082" cy="4497415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23571" y="5166068"/>
            <a:ext cx="3877082" cy="4497415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937875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937875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37874" y="0"/>
            <a:ext cx="1343977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439775" y="0"/>
            <a:ext cx="10937875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43977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8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767733" y="0"/>
            <a:ext cx="5790871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701865" y="0"/>
            <a:ext cx="5283201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5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581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54581" y="0"/>
            <a:ext cx="4060850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26403" y="0"/>
            <a:ext cx="4081412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249676" y="0"/>
            <a:ext cx="4042040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0278817" y="0"/>
            <a:ext cx="4054581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858000"/>
            <a:ext cx="4054581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54581" y="6858000"/>
            <a:ext cx="4060850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09162" y="6858000"/>
            <a:ext cx="4087855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207815" y="6858000"/>
            <a:ext cx="4054581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249676" y="6858000"/>
            <a:ext cx="4042040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278817" y="6858000"/>
            <a:ext cx="4054581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07815" y="0"/>
            <a:ext cx="4054581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17" cy="137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33" y="0"/>
            <a:ext cx="12188813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188833" y="6858000"/>
            <a:ext cx="12188813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33" y="0"/>
            <a:ext cx="12188817" cy="137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8813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858000"/>
            <a:ext cx="12188813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3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31460" y="3424582"/>
            <a:ext cx="10455371" cy="590727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0535479"/>
            <a:ext cx="24377650" cy="318052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30041" y="4472695"/>
            <a:ext cx="9326880" cy="52120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11326" y="4154556"/>
            <a:ext cx="10553700" cy="9561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36656" y="0"/>
            <a:ext cx="8138102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138103" y="0"/>
            <a:ext cx="8101445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276205" y="0"/>
            <a:ext cx="8101445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594056" y="-653034"/>
            <a:ext cx="25373262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8037507" y="1488077"/>
            <a:ext cx="1828800" cy="1828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1815082" y="1488077"/>
            <a:ext cx="1828800" cy="1828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8037507" y="6858000"/>
            <a:ext cx="1828800" cy="1828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815082" y="6858000"/>
            <a:ext cx="1828800" cy="1828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866810" y="4472695"/>
            <a:ext cx="9326880" cy="52120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7506" y="5393605"/>
            <a:ext cx="8923728" cy="565280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983064" y="5393605"/>
            <a:ext cx="8923728" cy="565280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81486" y="3117920"/>
            <a:ext cx="4451428" cy="78165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36653" y="3117920"/>
            <a:ext cx="4451428" cy="78165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489218" y="3117920"/>
            <a:ext cx="4451428" cy="78165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44385" y="3117920"/>
            <a:ext cx="4451428" cy="78165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 userDrawn="1"/>
        </p:nvSpPr>
        <p:spPr>
          <a:xfrm rot="16200000">
            <a:off x="22156602" y="663646"/>
            <a:ext cx="607738" cy="52391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130252" y="668286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‹Nº›</a:t>
            </a:fld>
            <a:r>
              <a:rPr lang="id-ID" sz="1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4" r:id="rId43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94A692B7-A1CE-451F-BF63-68A19B05F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70D2E12-93E8-442C-B21B-AAE24B9E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152400"/>
            <a:ext cx="24374475" cy="137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361" y="6291848"/>
            <a:ext cx="18976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CRIPTOMONEDAS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69395" y="1813369"/>
            <a:ext cx="6126514" cy="121209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22152" y="2150349"/>
            <a:ext cx="4421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 err="1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Ing</a:t>
            </a:r>
            <a:r>
              <a:rPr lang="en-US" sz="3200" b="1" spc="300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. Pablo </a:t>
            </a:r>
            <a:r>
              <a:rPr lang="en-US" sz="3200" b="1" spc="300" dirty="0" err="1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Lázaro</a:t>
            </a:r>
            <a:endParaRPr lang="en-US" sz="3200" b="1" spc="300" dirty="0">
              <a:solidFill>
                <a:schemeClr val="bg1"/>
              </a:solidFill>
              <a:latin typeface="Arial"/>
              <a:ea typeface="Montserrat Semi" charset="0"/>
              <a:cs typeface="Arial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7914104" y="11058033"/>
            <a:ext cx="8037096" cy="169183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2"/>
          <p:cNvSpPr txBox="1"/>
          <p:nvPr/>
        </p:nvSpPr>
        <p:spPr>
          <a:xfrm>
            <a:off x="7575985" y="11425577"/>
            <a:ext cx="891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SURGIMIENTO – ESTADO ACUAL. </a:t>
            </a:r>
          </a:p>
          <a:p>
            <a:pPr algn="ctr"/>
            <a:r>
              <a:rPr lang="en-US" sz="2800" b="1" spc="300" dirty="0" err="1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Usos</a:t>
            </a:r>
            <a:r>
              <a:rPr lang="en-US" sz="2800" b="1" spc="300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 </a:t>
            </a:r>
            <a:r>
              <a:rPr lang="en-US" sz="2800" b="1" spc="300" dirty="0" err="1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en</a:t>
            </a:r>
            <a:r>
              <a:rPr lang="en-US" sz="2800" b="1" spc="300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 la Criminalidad </a:t>
            </a:r>
            <a:r>
              <a:rPr lang="en-US" sz="2800" b="1" spc="300" dirty="0" err="1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económica</a:t>
            </a:r>
            <a:r>
              <a:rPr lang="en-US" sz="2800" b="1" spc="300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57914" y="8506087"/>
            <a:ext cx="6816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1500" dirty="0">
                <a:solidFill>
                  <a:schemeClr val="bg1"/>
                </a:solidFill>
                <a:latin typeface="Arial"/>
                <a:ea typeface="Montserrat Light" charset="0"/>
                <a:cs typeface="Arial"/>
              </a:rPr>
              <a:t>INTRODUCCIÓN.</a:t>
            </a:r>
          </a:p>
        </p:txBody>
      </p:sp>
    </p:spTree>
    <p:extLst>
      <p:ext uri="{BB962C8B-B14F-4D97-AF65-F5344CB8AC3E}">
        <p14:creationId xmlns:p14="http://schemas.microsoft.com/office/powerpoint/2010/main" val="16694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¿cómo se crea un bitcoin?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1245141" y="5093503"/>
            <a:ext cx="22723812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s-AR" sz="4800" dirty="0">
                <a:solidFill>
                  <a:schemeClr val="bg2"/>
                </a:solidFill>
              </a:rPr>
              <a:t>No se “crea”, sino que se “descubre”. </a:t>
            </a:r>
            <a:br>
              <a:rPr lang="es-AR" sz="4800" dirty="0">
                <a:solidFill>
                  <a:schemeClr val="bg2"/>
                </a:solidFill>
              </a:rPr>
            </a:br>
            <a:endParaRPr lang="es-AR" sz="4800" dirty="0">
              <a:solidFill>
                <a:schemeClr val="bg2"/>
              </a:solidFill>
            </a:endParaRPr>
          </a:p>
          <a:p>
            <a:pPr algn="just"/>
            <a:r>
              <a:rPr lang="es-AR" sz="4400" dirty="0">
                <a:solidFill>
                  <a:schemeClr val="bg2"/>
                </a:solidFill>
              </a:rPr>
              <a:t>-  Miles de computadoras de todo el mundo “minan” bitcoins compitiendo unos con otros.</a:t>
            </a:r>
          </a:p>
          <a:p>
            <a:r>
              <a:rPr lang="es-AR" sz="4400" dirty="0">
                <a:solidFill>
                  <a:schemeClr val="bg2"/>
                </a:solidFill>
              </a:rPr>
              <a:t>Los mineros obtienen los bitcoins como recompensa a la resolución de un problema matemático en el </a:t>
            </a:r>
            <a:r>
              <a:rPr lang="es-AR" sz="4400" b="1" dirty="0">
                <a:solidFill>
                  <a:schemeClr val="bg2"/>
                </a:solidFill>
              </a:rPr>
              <a:t>que cada 10 minutos compiten miles de nodos </a:t>
            </a:r>
            <a:r>
              <a:rPr lang="es-AR" sz="4400" dirty="0">
                <a:solidFill>
                  <a:schemeClr val="bg2"/>
                </a:solidFill>
              </a:rPr>
              <a:t>siendo la red de computación más potente que hoy en día existe.</a:t>
            </a:r>
            <a:br>
              <a:rPr lang="es-AR" sz="4400" dirty="0">
                <a:solidFill>
                  <a:schemeClr val="bg2"/>
                </a:solidFill>
              </a:rPr>
            </a:br>
            <a:endParaRPr lang="es-AR" sz="4400" dirty="0">
              <a:solidFill>
                <a:schemeClr val="bg2"/>
              </a:solidFill>
            </a:endParaRPr>
          </a:p>
          <a:p>
            <a:r>
              <a:rPr lang="es-AR" sz="4400" dirty="0">
                <a:solidFill>
                  <a:schemeClr val="bg2"/>
                </a:solidFill>
              </a:rPr>
              <a:t>- Este reto matemático siempre es igual en su proceso pero las variables son diferentes y solo puede resolverse probando números al azar sin parar hasta dar con el resultado que se busca en ese momento. El primero que lo consiga </a:t>
            </a:r>
            <a:r>
              <a:rPr lang="es-AR" sz="4400" b="1" dirty="0">
                <a:solidFill>
                  <a:schemeClr val="bg2"/>
                </a:solidFill>
              </a:rPr>
              <a:t>se lleva la recompensa</a:t>
            </a:r>
            <a:r>
              <a:rPr lang="es-AR" sz="4400" dirty="0">
                <a:solidFill>
                  <a:schemeClr val="bg2"/>
                </a:solidFill>
              </a:rPr>
              <a:t>. Esto genera competencia y búsqueda de eficiencia mejorando los ordenadores para este objetivo, a los que llaman mineros.</a:t>
            </a:r>
          </a:p>
          <a:p>
            <a:pPr marL="685800" indent="-685800">
              <a:buFontTx/>
              <a:buChar char="-"/>
            </a:pPr>
            <a:endParaRPr lang="es-AR" sz="4800" b="1" u="sng" dirty="0">
              <a:solidFill>
                <a:schemeClr val="bg2"/>
              </a:solidFill>
            </a:endParaRPr>
          </a:p>
          <a:p>
            <a:endParaRPr lang="es-AR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¿dónde guardo un bitcoin?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1245141" y="5093503"/>
            <a:ext cx="2272381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s-AR" sz="4800" dirty="0">
                <a:solidFill>
                  <a:schemeClr val="bg2"/>
                </a:solidFill>
              </a:rPr>
              <a:t>En </a:t>
            </a:r>
            <a:r>
              <a:rPr lang="es-AR" sz="4800" u="sng" dirty="0">
                <a:solidFill>
                  <a:schemeClr val="bg2"/>
                </a:solidFill>
              </a:rPr>
              <a:t>BILLETERAS</a:t>
            </a:r>
            <a:r>
              <a:rPr lang="es-AR" sz="4800" dirty="0">
                <a:solidFill>
                  <a:schemeClr val="bg2"/>
                </a:solidFill>
              </a:rPr>
              <a:t> de bitcoins.</a:t>
            </a:r>
          </a:p>
          <a:p>
            <a:endParaRPr lang="es-AR" sz="4800" dirty="0">
              <a:solidFill>
                <a:schemeClr val="bg2"/>
              </a:solidFill>
            </a:endParaRPr>
          </a:p>
          <a:p>
            <a:pPr marL="1600017" lvl="1" indent="-685800">
              <a:buFontTx/>
              <a:buChar char="-"/>
            </a:pPr>
            <a:r>
              <a:rPr lang="es-AR" sz="4400" dirty="0">
                <a:solidFill>
                  <a:schemeClr val="bg2"/>
                </a:solidFill>
              </a:rPr>
              <a:t>Reemplaza la identidad de una persona</a:t>
            </a:r>
            <a:br>
              <a:rPr lang="es-AR" sz="4400" dirty="0">
                <a:solidFill>
                  <a:schemeClr val="bg2"/>
                </a:solidFill>
              </a:rPr>
            </a:br>
            <a:endParaRPr lang="es-AR" sz="4400" dirty="0">
              <a:solidFill>
                <a:schemeClr val="bg2"/>
              </a:solidFill>
            </a:endParaRPr>
          </a:p>
          <a:p>
            <a:pPr marL="1600017" lvl="1" indent="-685800">
              <a:buFontTx/>
              <a:buChar char="-"/>
            </a:pPr>
            <a:r>
              <a:rPr lang="es-AR" sz="4400" dirty="0">
                <a:solidFill>
                  <a:schemeClr val="bg2"/>
                </a:solidFill>
              </a:rPr>
              <a:t>1 billetera -&gt; múltiples bitcoins o divisiones</a:t>
            </a:r>
            <a:br>
              <a:rPr lang="es-AR" sz="4400" dirty="0">
                <a:solidFill>
                  <a:schemeClr val="bg2"/>
                </a:solidFill>
              </a:rPr>
            </a:br>
            <a:endParaRPr lang="es-AR" sz="4400" dirty="0">
              <a:solidFill>
                <a:schemeClr val="bg2"/>
              </a:solidFill>
            </a:endParaRPr>
          </a:p>
          <a:p>
            <a:pPr marL="1600017" lvl="1" indent="-685800">
              <a:buFontTx/>
              <a:buChar char="-"/>
            </a:pPr>
            <a:r>
              <a:rPr lang="es-AR" sz="4400" dirty="0">
                <a:solidFill>
                  <a:schemeClr val="bg2"/>
                </a:solidFill>
              </a:rPr>
              <a:t>1 bitcoin o división -&gt; sólo pertenece a 1 billetera</a:t>
            </a:r>
            <a:br>
              <a:rPr lang="es-AR" sz="4400" dirty="0">
                <a:solidFill>
                  <a:schemeClr val="bg2"/>
                </a:solidFill>
              </a:rPr>
            </a:br>
            <a:endParaRPr lang="es-AR" sz="4400" dirty="0">
              <a:solidFill>
                <a:schemeClr val="bg2"/>
              </a:solidFill>
            </a:endParaRPr>
          </a:p>
          <a:p>
            <a:pPr marL="1600017" lvl="1" indent="-685800">
              <a:buFontTx/>
              <a:buChar char="-"/>
            </a:pPr>
            <a:r>
              <a:rPr lang="es-AR" sz="4400" dirty="0">
                <a:solidFill>
                  <a:schemeClr val="bg2"/>
                </a:solidFill>
              </a:rPr>
              <a:t>Puedo generarla con </a:t>
            </a:r>
            <a:r>
              <a:rPr lang="es-AR" sz="4400" dirty="0" err="1">
                <a:solidFill>
                  <a:schemeClr val="bg2"/>
                </a:solidFill>
              </a:rPr>
              <a:t>soft</a:t>
            </a:r>
            <a:r>
              <a:rPr lang="es-AR" sz="4400" dirty="0">
                <a:solidFill>
                  <a:schemeClr val="bg2"/>
                </a:solidFill>
              </a:rPr>
              <a:t> y tenerla en mi </a:t>
            </a:r>
            <a:r>
              <a:rPr lang="es-AR" sz="4400" dirty="0" smtClean="0">
                <a:solidFill>
                  <a:schemeClr val="bg2"/>
                </a:solidFill>
              </a:rPr>
              <a:t>pc, </a:t>
            </a:r>
            <a:r>
              <a:rPr lang="es-AR" sz="4400" dirty="0">
                <a:solidFill>
                  <a:schemeClr val="bg2"/>
                </a:solidFill>
              </a:rPr>
              <a:t>tenerla en un sitio </a:t>
            </a:r>
            <a:r>
              <a:rPr lang="es-AR" sz="4400" dirty="0" smtClean="0">
                <a:solidFill>
                  <a:schemeClr val="bg2"/>
                </a:solidFill>
              </a:rPr>
              <a:t>online o utilizar hardware contenedor de billeteras.</a:t>
            </a:r>
            <a:endParaRPr lang="es-AR" sz="4400" dirty="0">
              <a:solidFill>
                <a:schemeClr val="bg2"/>
              </a:solidFill>
            </a:endParaRPr>
          </a:p>
          <a:p>
            <a:pPr marL="685800" indent="-685800">
              <a:buFontTx/>
              <a:buChar char="-"/>
            </a:pPr>
            <a:endParaRPr lang="es-AR" sz="4800" b="1" u="sng" dirty="0">
              <a:solidFill>
                <a:schemeClr val="bg2"/>
              </a:solidFill>
            </a:endParaRPr>
          </a:p>
          <a:p>
            <a:endParaRPr lang="es-AR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¿cómo funciona?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6575898" y="5369668"/>
            <a:ext cx="16439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s-AR" sz="4800" dirty="0">
                <a:solidFill>
                  <a:schemeClr val="bg2"/>
                </a:solidFill>
              </a:rPr>
              <a:t>Es una red del tipo </a:t>
            </a:r>
            <a:r>
              <a:rPr lang="es-AR" sz="4800" b="1" u="sng" dirty="0">
                <a:solidFill>
                  <a:schemeClr val="bg2"/>
                </a:solidFill>
              </a:rPr>
              <a:t>p2p</a:t>
            </a:r>
            <a:r>
              <a:rPr lang="es-AR" sz="4800" dirty="0">
                <a:solidFill>
                  <a:schemeClr val="bg2"/>
                </a:solidFill>
              </a:rPr>
              <a:t> que valida sus transacciones a través de </a:t>
            </a:r>
            <a:r>
              <a:rPr lang="es-AR" sz="4800" b="1" u="sng" dirty="0" err="1">
                <a:solidFill>
                  <a:schemeClr val="bg2"/>
                </a:solidFill>
              </a:rPr>
              <a:t>blockchain</a:t>
            </a:r>
            <a:endParaRPr lang="es-AR" sz="4800" b="1" u="sng" dirty="0">
              <a:solidFill>
                <a:schemeClr val="bg2"/>
              </a:solidFill>
            </a:endParaRPr>
          </a:p>
          <a:p>
            <a:endParaRPr lang="es-AR" sz="4800" dirty="0">
              <a:solidFill>
                <a:schemeClr val="bg2"/>
              </a:solidFill>
            </a:endParaRPr>
          </a:p>
        </p:txBody>
      </p:sp>
      <p:pic>
        <p:nvPicPr>
          <p:cNvPr id="8" name="Picture 8" descr="Resultado de imagen para blockchain">
            <a:extLst>
              <a:ext uri="{FF2B5EF4-FFF2-40B4-BE49-F238E27FC236}">
                <a16:creationId xmlns="" xmlns:a16="http://schemas.microsoft.com/office/drawing/2014/main" id="{37E64705-22F8-455C-8668-22904909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24" y="5130859"/>
            <a:ext cx="4286250" cy="260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n relacionada">
            <a:extLst>
              <a:ext uri="{FF2B5EF4-FFF2-40B4-BE49-F238E27FC236}">
                <a16:creationId xmlns="" xmlns:a16="http://schemas.microsoft.com/office/drawing/2014/main" id="{F9743D42-AE79-49B7-9282-5D74FF0B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03" y="7468334"/>
            <a:ext cx="9344971" cy="5583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8000" b="1" dirty="0" err="1">
                <a:solidFill>
                  <a:schemeClr val="bg2"/>
                </a:solidFill>
              </a:rPr>
              <a:t>Blockchain</a:t>
            </a:r>
            <a:endParaRPr lang="es-AR" sz="8000" b="1" dirty="0">
              <a:solidFill>
                <a:schemeClr val="bg2"/>
              </a:solidFill>
            </a:endParaRPr>
          </a:p>
        </p:txBody>
      </p:sp>
      <p:sp>
        <p:nvSpPr>
          <p:cNvPr id="11" name="Shape 1895"/>
          <p:cNvSpPr txBox="1">
            <a:spLocks/>
          </p:cNvSpPr>
          <p:nvPr/>
        </p:nvSpPr>
        <p:spPr>
          <a:xfrm>
            <a:off x="2565401" y="2334060"/>
            <a:ext cx="14808200" cy="1672559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AR" dirty="0">
              <a:solidFill>
                <a:schemeClr val="bg2"/>
              </a:solidFill>
            </a:endParaRPr>
          </a:p>
          <a:p>
            <a:pPr lvl="1"/>
            <a:r>
              <a:rPr lang="es-AR" dirty="0">
                <a:solidFill>
                  <a:schemeClr val="bg2"/>
                </a:solidFill>
              </a:rPr>
              <a:t>Primero… ¿qué es un HASH?</a:t>
            </a:r>
          </a:p>
        </p:txBody>
      </p:sp>
      <p:pic>
        <p:nvPicPr>
          <p:cNvPr id="9218" name="Picture 2" descr="Resultado de imagen para hash of a file">
            <a:extLst>
              <a:ext uri="{FF2B5EF4-FFF2-40B4-BE49-F238E27FC236}">
                <a16:creationId xmlns="" xmlns:a16="http://schemas.microsoft.com/office/drawing/2014/main" id="{BB7407FD-31D2-4D6B-A32A-EE46B24C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41" y="5219804"/>
            <a:ext cx="18762441" cy="672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8000" b="1" dirty="0" err="1">
                <a:solidFill>
                  <a:schemeClr val="bg2"/>
                </a:solidFill>
              </a:rPr>
              <a:t>Blockchain</a:t>
            </a:r>
            <a:endParaRPr lang="es-AR" sz="8000" b="1" dirty="0">
              <a:solidFill>
                <a:schemeClr val="bg2"/>
              </a:solidFill>
            </a:endParaRPr>
          </a:p>
        </p:txBody>
      </p:sp>
      <p:sp>
        <p:nvSpPr>
          <p:cNvPr id="11" name="Shape 1895"/>
          <p:cNvSpPr txBox="1">
            <a:spLocks/>
          </p:cNvSpPr>
          <p:nvPr/>
        </p:nvSpPr>
        <p:spPr>
          <a:xfrm>
            <a:off x="2565401" y="2334060"/>
            <a:ext cx="14808200" cy="1672559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AR" dirty="0">
              <a:solidFill>
                <a:schemeClr val="bg2"/>
              </a:solidFill>
            </a:endParaRPr>
          </a:p>
          <a:p>
            <a:pPr lvl="1"/>
            <a:r>
              <a:rPr lang="es-AR" dirty="0">
                <a:solidFill>
                  <a:schemeClr val="bg2"/>
                </a:solidFill>
              </a:rPr>
              <a:t>Primero… ¿qué es una “Cadena de bloques”? El “Libro Mayor”</a:t>
            </a:r>
          </a:p>
        </p:txBody>
      </p:sp>
      <p:pic>
        <p:nvPicPr>
          <p:cNvPr id="10244" name="Picture 4" descr="Resultado de imagen para cadena de bloques">
            <a:extLst>
              <a:ext uri="{FF2B5EF4-FFF2-40B4-BE49-F238E27FC236}">
                <a16:creationId xmlns="" xmlns:a16="http://schemas.microsoft.com/office/drawing/2014/main" id="{72BC5D00-AF75-4955-A62D-86DA823D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33" y="5191126"/>
            <a:ext cx="15831582" cy="71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P2P + </a:t>
            </a:r>
            <a:r>
              <a:rPr lang="es-AR" sz="8000" b="1" dirty="0" err="1">
                <a:solidFill>
                  <a:schemeClr val="tx2"/>
                </a:solidFill>
              </a:rPr>
              <a:t>Blockchain</a:t>
            </a:r>
            <a:r>
              <a:rPr lang="es-AR" sz="8000" b="1" dirty="0">
                <a:solidFill>
                  <a:schemeClr val="tx2"/>
                </a:solidFill>
              </a:rPr>
              <a:t>:</a:t>
            </a:r>
            <a:br>
              <a:rPr lang="es-AR" sz="8000" b="1" dirty="0">
                <a:solidFill>
                  <a:schemeClr val="tx2"/>
                </a:solidFill>
              </a:rPr>
            </a:br>
            <a:endParaRPr lang="es-AR" sz="80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Blockchain">
            <a:extLst>
              <a:ext uri="{FF2B5EF4-FFF2-40B4-BE49-F238E27FC236}">
                <a16:creationId xmlns="" xmlns:a16="http://schemas.microsoft.com/office/drawing/2014/main" id="{B3C09EB4-E47C-44BC-A7DC-849F44E1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22" y="4393230"/>
            <a:ext cx="12378302" cy="9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8000" b="1" dirty="0">
                <a:solidFill>
                  <a:schemeClr val="bg2"/>
                </a:solidFill>
              </a:rPr>
              <a:t>Bitcoin</a:t>
            </a:r>
          </a:p>
        </p:txBody>
      </p:sp>
      <p:sp>
        <p:nvSpPr>
          <p:cNvPr id="11" name="Shape 1895"/>
          <p:cNvSpPr txBox="1">
            <a:spLocks/>
          </p:cNvSpPr>
          <p:nvPr/>
        </p:nvSpPr>
        <p:spPr>
          <a:xfrm>
            <a:off x="2565401" y="2334060"/>
            <a:ext cx="14808200" cy="1672559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AR" dirty="0">
              <a:solidFill>
                <a:schemeClr val="bg2"/>
              </a:solidFill>
            </a:endParaRPr>
          </a:p>
          <a:p>
            <a:pPr lvl="1"/>
            <a:r>
              <a:rPr lang="es-AR" dirty="0">
                <a:solidFill>
                  <a:schemeClr val="bg2"/>
                </a:solidFill>
              </a:rPr>
              <a:t>¿Cómo se establece su valor?</a:t>
            </a:r>
            <a:br>
              <a:rPr lang="es-AR" dirty="0">
                <a:solidFill>
                  <a:schemeClr val="bg2"/>
                </a:solidFill>
              </a:rPr>
            </a:br>
            <a:endParaRPr lang="es-AR" dirty="0">
              <a:solidFill>
                <a:schemeClr val="bg2"/>
              </a:solidFill>
            </a:endParaRPr>
          </a:p>
        </p:txBody>
      </p:sp>
      <p:pic>
        <p:nvPicPr>
          <p:cNvPr id="12290" name="Picture 2" descr="https://lh5.googleusercontent.com/DW5MpyU5OeJmGiHiqLYBqxZJdsteBnTypK7zQV6BK_6QTmcQWs-Mz1Qnmrdm0SuIwixPaOI4ubGXR9vPEn5kpFWjpuJ3OgQLSV-GAvQ5n2ZqbCqOEn3Zfvcy0uMYVBYOwBFiU0cX">
            <a:extLst>
              <a:ext uri="{FF2B5EF4-FFF2-40B4-BE49-F238E27FC236}">
                <a16:creationId xmlns="" xmlns:a16="http://schemas.microsoft.com/office/drawing/2014/main" id="{522700DB-6741-40E8-9245-B1CEB63A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70" y="6858000"/>
            <a:ext cx="12427295" cy="62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5705420-F064-4361-9AD4-AFAF2F3B4C90}"/>
              </a:ext>
            </a:extLst>
          </p:cNvPr>
          <p:cNvSpPr txBox="1"/>
          <p:nvPr/>
        </p:nvSpPr>
        <p:spPr>
          <a:xfrm>
            <a:off x="2898843" y="4844374"/>
            <a:ext cx="18599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Lo determina el mercado de compradores y vendedores (</a:t>
            </a:r>
            <a:r>
              <a:rPr lang="es-AR" dirty="0" err="1"/>
              <a:t>Bitso</a:t>
            </a:r>
            <a:r>
              <a:rPr lang="es-AR" dirty="0"/>
              <a:t>, </a:t>
            </a:r>
            <a:r>
              <a:rPr lang="es-AR" dirty="0" err="1"/>
              <a:t>BitcoinExchange</a:t>
            </a:r>
            <a:r>
              <a:rPr lang="es-AR" dirty="0"/>
              <a:t>, </a:t>
            </a:r>
            <a:r>
              <a:rPr lang="es-AR" dirty="0" err="1"/>
              <a:t>etc</a:t>
            </a:r>
            <a:r>
              <a:rPr lang="es-AR" dirty="0"/>
              <a:t>). Esto es, según la oferta y la demanda que exista en un determinado Exchange.</a:t>
            </a:r>
          </a:p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81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8000" b="1" dirty="0">
                <a:solidFill>
                  <a:schemeClr val="bg2"/>
                </a:solidFill>
              </a:rPr>
              <a:t>Bitcoin</a:t>
            </a:r>
          </a:p>
        </p:txBody>
      </p:sp>
      <p:sp>
        <p:nvSpPr>
          <p:cNvPr id="11" name="Shape 1895"/>
          <p:cNvSpPr txBox="1">
            <a:spLocks/>
          </p:cNvSpPr>
          <p:nvPr/>
        </p:nvSpPr>
        <p:spPr>
          <a:xfrm>
            <a:off x="2565401" y="2334060"/>
            <a:ext cx="14808200" cy="1672559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AR" dirty="0">
              <a:solidFill>
                <a:schemeClr val="bg2"/>
              </a:solidFill>
            </a:endParaRPr>
          </a:p>
          <a:p>
            <a:pPr lvl="1"/>
            <a:r>
              <a:rPr lang="es-AR" dirty="0">
                <a:solidFill>
                  <a:schemeClr val="bg2"/>
                </a:solidFill>
              </a:rPr>
              <a:t>Valores históricos</a:t>
            </a:r>
            <a:br>
              <a:rPr lang="es-AR" dirty="0">
                <a:solidFill>
                  <a:schemeClr val="bg2"/>
                </a:solidFill>
              </a:rPr>
            </a:br>
            <a:endParaRPr lang="es-AR" dirty="0">
              <a:solidFill>
                <a:schemeClr val="bg2"/>
              </a:solidFill>
            </a:endParaRPr>
          </a:p>
        </p:txBody>
      </p:sp>
      <p:pic>
        <p:nvPicPr>
          <p:cNvPr id="16386" name="Picture 2" descr="Resultado de imagen para valor bitcoin 2018">
            <a:extLst>
              <a:ext uri="{FF2B5EF4-FFF2-40B4-BE49-F238E27FC236}">
                <a16:creationId xmlns="" xmlns:a16="http://schemas.microsoft.com/office/drawing/2014/main" id="{E6288600-9AFF-4BF0-BC9E-43AB890C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50" y="5095662"/>
            <a:ext cx="13072995" cy="82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bg2"/>
                </a:solidFill>
              </a:rPr>
              <a:t>Criminalidad Económica</a:t>
            </a:r>
          </a:p>
        </p:txBody>
      </p:sp>
      <p:pic>
        <p:nvPicPr>
          <p:cNvPr id="17410" name="Picture 2" descr="Resultado de imagen para lavado de activos">
            <a:extLst>
              <a:ext uri="{FF2B5EF4-FFF2-40B4-BE49-F238E27FC236}">
                <a16:creationId xmlns="" xmlns:a16="http://schemas.microsoft.com/office/drawing/2014/main" id="{0BB4A32B-135D-4B21-8B82-EEDA6E51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71" y="6113564"/>
            <a:ext cx="7239000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fuga de divisas">
            <a:extLst>
              <a:ext uri="{FF2B5EF4-FFF2-40B4-BE49-F238E27FC236}">
                <a16:creationId xmlns="" xmlns:a16="http://schemas.microsoft.com/office/drawing/2014/main" id="{CDC5BB69-1A43-4BAA-B8CA-DCB6C976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14" y="5911566"/>
            <a:ext cx="7239001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bg2"/>
                </a:solidFill>
              </a:rPr>
              <a:t>Criminalidad Económica</a:t>
            </a:r>
          </a:p>
        </p:txBody>
      </p:sp>
      <p:pic>
        <p:nvPicPr>
          <p:cNvPr id="17412" name="Picture 4" descr="Resultado de imagen para fuga de divisas">
            <a:extLst>
              <a:ext uri="{FF2B5EF4-FFF2-40B4-BE49-F238E27FC236}">
                <a16:creationId xmlns="" xmlns:a16="http://schemas.microsoft.com/office/drawing/2014/main" id="{CDC5BB69-1A43-4BAA-B8CA-DCB6C976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8" y="4724401"/>
            <a:ext cx="7239001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DECC472-473D-43D1-ACEF-603DE58C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079" y="5249695"/>
            <a:ext cx="15675745" cy="62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do de imagen para criptomonedas">
            <a:extLst>
              <a:ext uri="{FF2B5EF4-FFF2-40B4-BE49-F238E27FC236}">
                <a16:creationId xmlns="" xmlns:a16="http://schemas.microsoft.com/office/drawing/2014/main" id="{610CFC5C-5236-40EB-97A3-5F145C62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87" y="4516198"/>
            <a:ext cx="14672215" cy="61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F19EA9B8-D1CE-4EC9-A231-08636A84CA04}"/>
              </a:ext>
            </a:extLst>
          </p:cNvPr>
          <p:cNvSpPr txBox="1"/>
          <p:nvPr/>
        </p:nvSpPr>
        <p:spPr>
          <a:xfrm>
            <a:off x="2424591" y="1127416"/>
            <a:ext cx="18976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Arial"/>
                <a:ea typeface="Montserrat Semi" charset="0"/>
                <a:cs typeface="Arial"/>
              </a:rPr>
              <a:t>CRIPTOMONEDAS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139FFE-969C-49D4-8494-B20B6628EA2B}"/>
              </a:ext>
            </a:extLst>
          </p:cNvPr>
          <p:cNvSpPr txBox="1"/>
          <p:nvPr/>
        </p:nvSpPr>
        <p:spPr>
          <a:xfrm>
            <a:off x="9406269" y="2704638"/>
            <a:ext cx="15963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"/>
                <a:ea typeface="Montserrat Semi" charset="0"/>
                <a:cs typeface="Arial"/>
              </a:rPr>
              <a:t>ACTIVOS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DA66D17E-B5E4-4CCA-8B0D-D0D952282267}"/>
              </a:ext>
            </a:extLst>
          </p:cNvPr>
          <p:cNvCxnSpPr>
            <a:cxnSpLocks/>
          </p:cNvCxnSpPr>
          <p:nvPr/>
        </p:nvCxnSpPr>
        <p:spPr>
          <a:xfrm>
            <a:off x="11572994" y="770965"/>
            <a:ext cx="6364810" cy="227836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9B1A8A-AA22-4987-8838-2A79F3717C06}"/>
              </a:ext>
            </a:extLst>
          </p:cNvPr>
          <p:cNvCxnSpPr>
            <a:cxnSpLocks/>
          </p:cNvCxnSpPr>
          <p:nvPr/>
        </p:nvCxnSpPr>
        <p:spPr>
          <a:xfrm flipH="1">
            <a:off x="11991511" y="407801"/>
            <a:ext cx="4419600" cy="340923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bg2"/>
                </a:solidFill>
              </a:rPr>
              <a:t>Criminalidad Económica</a:t>
            </a:r>
          </a:p>
        </p:txBody>
      </p:sp>
      <p:pic>
        <p:nvPicPr>
          <p:cNvPr id="17412" name="Picture 4" descr="Resultado de imagen para fuga de divisas">
            <a:extLst>
              <a:ext uri="{FF2B5EF4-FFF2-40B4-BE49-F238E27FC236}">
                <a16:creationId xmlns="" xmlns:a16="http://schemas.microsoft.com/office/drawing/2014/main" id="{CDC5BB69-1A43-4BAA-B8CA-DCB6C976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8" y="4724401"/>
            <a:ext cx="7239001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F7D9DB6-CEEA-41D6-A088-609C4CD6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138" y="4854306"/>
            <a:ext cx="6836451" cy="88501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D44F4E7-3FFA-450F-AD57-35655B7FD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045" y="5162551"/>
            <a:ext cx="7448127" cy="54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bg2"/>
                </a:solidFill>
              </a:rPr>
              <a:t>Criminalidad Económica</a:t>
            </a:r>
          </a:p>
        </p:txBody>
      </p:sp>
      <p:pic>
        <p:nvPicPr>
          <p:cNvPr id="7" name="Picture 2" descr="Resultado de imagen para lavado de activos">
            <a:extLst>
              <a:ext uri="{FF2B5EF4-FFF2-40B4-BE49-F238E27FC236}">
                <a16:creationId xmlns="" xmlns:a16="http://schemas.microsoft.com/office/drawing/2014/main" id="{04E2FDBD-AF5E-48E1-A10E-F4D6DA40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14" y="5143501"/>
            <a:ext cx="7239000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95CBD1-9A2E-44A9-ACBC-57262B6D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270" y="4828768"/>
            <a:ext cx="15226982" cy="88872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DCF9291-1BC3-4110-9042-DC76486DDC4C}"/>
              </a:ext>
            </a:extLst>
          </p:cNvPr>
          <p:cNvSpPr txBox="1"/>
          <p:nvPr/>
        </p:nvSpPr>
        <p:spPr>
          <a:xfrm>
            <a:off x="1712068" y="11245175"/>
            <a:ext cx="589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“Money Mixer” en Cripto</a:t>
            </a:r>
          </a:p>
        </p:txBody>
      </p:sp>
    </p:spTree>
    <p:extLst>
      <p:ext uri="{BB962C8B-B14F-4D97-AF65-F5344CB8AC3E}">
        <p14:creationId xmlns:p14="http://schemas.microsoft.com/office/powerpoint/2010/main" val="33742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bg2"/>
                </a:solidFill>
              </a:rPr>
              <a:t>Lugares que aceptan BITCOINS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9B2218A-A350-4897-90C9-FC82185E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135" y="4953000"/>
            <a:ext cx="12891243" cy="3110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B9776ED-60BD-4B34-AB09-4A89CAE9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6" y="8763000"/>
            <a:ext cx="10494050" cy="42832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E296AAC-38B7-4367-A2A4-3A03EBB24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395" y="8694842"/>
            <a:ext cx="12382826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 smtClean="0">
                <a:solidFill>
                  <a:schemeClr val="bg2"/>
                </a:solidFill>
              </a:rPr>
              <a:t>Hardware para billeteras</a:t>
            </a:r>
            <a:endParaRPr lang="es-AR" sz="8000" b="1" dirty="0">
              <a:solidFill>
                <a:schemeClr val="bg2"/>
              </a:solidFill>
            </a:endParaRPr>
          </a:p>
        </p:txBody>
      </p:sp>
      <p:sp>
        <p:nvSpPr>
          <p:cNvPr id="4" name="AutoShape 2" descr="Resultado de imagen para hardware wallet tre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73" y="5072063"/>
            <a:ext cx="7925993" cy="52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996426" y="11672047"/>
            <a:ext cx="1020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smtClean="0">
                <a:solidFill>
                  <a:schemeClr val="tx2"/>
                </a:solidFill>
              </a:rPr>
              <a:t>TREZOR</a:t>
            </a:r>
            <a:endParaRPr lang="es-AR" sz="5400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Resultado de imagen para hardware wallet trez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71600"/>
            <a:ext cx="4657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436" y="5072064"/>
            <a:ext cx="8566103" cy="52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 smtClean="0">
                <a:solidFill>
                  <a:schemeClr val="bg2"/>
                </a:solidFill>
              </a:rPr>
              <a:t>Ejemplos recientes </a:t>
            </a:r>
            <a:r>
              <a:rPr lang="es-AR" sz="8000" b="1" dirty="0">
                <a:solidFill>
                  <a:schemeClr val="bg2"/>
                </a:solidFill>
              </a:rPr>
              <a:t>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894C576-7857-45AA-99E5-86C6D623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9" y="4700497"/>
            <a:ext cx="7046194" cy="87461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74CEFD2-10A3-4D39-BA0F-77131E60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33" y="4700497"/>
            <a:ext cx="9104205" cy="8601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9E3D355-F82E-47D3-944E-A2145677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5538" y="4514291"/>
            <a:ext cx="5804130" cy="87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0" y="0"/>
            <a:ext cx="24377650" cy="449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400662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 smtClean="0">
                <a:solidFill>
                  <a:schemeClr val="bg2"/>
                </a:solidFill>
              </a:rPr>
              <a:t>Ejemplos recientes </a:t>
            </a:r>
            <a:r>
              <a:rPr lang="es-AR" sz="8000" b="1" dirty="0">
                <a:solidFill>
                  <a:schemeClr val="bg2"/>
                </a:solidFill>
              </a:rPr>
              <a:t>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" y="5053012"/>
            <a:ext cx="14307523" cy="51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59" y="8698005"/>
            <a:ext cx="12172763" cy="46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" y="0"/>
            <a:ext cx="16202057" cy="13716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1353939" y="1935087"/>
            <a:ext cx="115666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pc="-3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PREGUNTAS?</a:t>
            </a: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3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24368126" cy="13712428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8145992" y="8421818"/>
            <a:ext cx="777007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¡Gracias!</a:t>
            </a:r>
          </a:p>
          <a:p>
            <a:pPr algn="ctr"/>
            <a:endParaRPr lang="en-US" sz="2700" b="1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algn="ctr"/>
            <a:r>
              <a:rPr lang="en-US" sz="4000" b="1" dirty="0" err="1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Ing</a:t>
            </a:r>
            <a:r>
              <a:rPr lang="en-US" sz="4000" b="1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. Pablo </a:t>
            </a:r>
            <a:r>
              <a:rPr lang="en-US" sz="4000" b="1" dirty="0" err="1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Lázaro</a:t>
            </a:r>
            <a:r>
              <a:rPr lang="en-US" sz="4000" b="1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</a:br>
            <a:r>
              <a:rPr lang="en-US" sz="4000" b="1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pablo.Lazaro@minseg.gob.ar</a:t>
            </a:r>
            <a:endParaRPr lang="en-US" sz="400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algn="ctr"/>
            <a:endParaRPr lang="en-US" sz="300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483600" y="0"/>
            <a:ext cx="15894050" cy="13716000"/>
          </a:xfrm>
          <a:prstGeom prst="rect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="" xmlns:a16="http://schemas.microsoft.com/office/drawing/2014/main" id="{E3E68479-20C4-4B28-9112-427A5393B9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744" r="177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6154" y="496043"/>
            <a:ext cx="16328942" cy="1031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“...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Carecen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de los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atributos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necesarios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para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considerarse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una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moneda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soberana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...” </a:t>
            </a:r>
            <a:b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</a:b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/>
            </a:r>
            <a:b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</a:b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“…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Podrían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tener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implicancias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en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la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estabilidad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financiera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de los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países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[…]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recomendamos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su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monitoreo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...”</a:t>
            </a:r>
            <a:b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</a:b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/>
            </a:r>
            <a:b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</a:b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“…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Reclamamos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la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revisión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de los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estándares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propuestos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por el  GAFI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hacia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 </a:t>
            </a:r>
            <a:r>
              <a:rPr lang="en-US" sz="6600" spc="-150" dirty="0" err="1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ellos</a:t>
            </a:r>
            <a:r>
              <a:rPr lang="en-US" sz="66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>…”</a:t>
            </a:r>
            <a:r>
              <a:rPr lang="en-US" sz="72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/>
            </a:r>
            <a:br>
              <a:rPr lang="en-US" sz="72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</a:br>
            <a:r>
              <a:rPr lang="en-US" sz="72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  <a:t/>
            </a:r>
            <a:br>
              <a:rPr lang="en-US" sz="7200" spc="-150" dirty="0">
                <a:solidFill>
                  <a:schemeClr val="bg1">
                    <a:lumMod val="95000"/>
                  </a:schemeClr>
                </a:solidFill>
                <a:latin typeface="Microsoft Sans Serif"/>
                <a:ea typeface="Montserrat Semi" charset="0"/>
                <a:cs typeface="Microsoft Sans Serif"/>
              </a:rPr>
            </a:br>
            <a:endParaRPr lang="en-US" sz="7200" spc="-150" dirty="0">
              <a:solidFill>
                <a:srgbClr val="F2F2F2"/>
              </a:solidFill>
              <a:latin typeface="Microsoft Sans Serif"/>
              <a:ea typeface="Montserrat Semi" charset="0"/>
              <a:cs typeface="Microsoft Sans Serif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900372B-FF90-4991-8B90-E4FA0A7F5C51}"/>
              </a:ext>
            </a:extLst>
          </p:cNvPr>
          <p:cNvSpPr txBox="1"/>
          <p:nvPr/>
        </p:nvSpPr>
        <p:spPr>
          <a:xfrm>
            <a:off x="16225736" y="10447506"/>
            <a:ext cx="7393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>
                <a:solidFill>
                  <a:schemeClr val="bg2"/>
                </a:solidFill>
              </a:rPr>
              <a:t>Reunión Ministros de Hacienda</a:t>
            </a:r>
            <a:br>
              <a:rPr lang="es-AR" b="1" u="sng" dirty="0">
                <a:solidFill>
                  <a:schemeClr val="bg2"/>
                </a:solidFill>
              </a:rPr>
            </a:br>
            <a:r>
              <a:rPr lang="es-AR" b="1" u="sng" dirty="0">
                <a:solidFill>
                  <a:schemeClr val="bg2"/>
                </a:solidFill>
              </a:rPr>
              <a:t>G20 Buenos Aires – Marzo 2018</a:t>
            </a:r>
          </a:p>
        </p:txBody>
      </p:sp>
    </p:spTree>
    <p:extLst>
      <p:ext uri="{BB962C8B-B14F-4D97-AF65-F5344CB8AC3E}">
        <p14:creationId xmlns:p14="http://schemas.microsoft.com/office/powerpoint/2010/main" val="5798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hape 1895"/>
          <p:cNvSpPr txBox="1">
            <a:spLocks/>
          </p:cNvSpPr>
          <p:nvPr/>
        </p:nvSpPr>
        <p:spPr>
          <a:xfrm>
            <a:off x="10327397" y="4171370"/>
            <a:ext cx="8427911" cy="208231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AR" dirty="0"/>
          </a:p>
          <a:p>
            <a:r>
              <a:rPr lang="es-AR" b="1" u="sng" dirty="0">
                <a:solidFill>
                  <a:schemeClr val="bg1"/>
                </a:solidFill>
                <a:latin typeface="Microsoft Sans Serif"/>
                <a:cs typeface="Microsoft Sans Serif"/>
              </a:rPr>
              <a:t>BITCOIN</a:t>
            </a:r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 err="1">
                <a:solidFill>
                  <a:schemeClr val="tx2"/>
                </a:solidFill>
              </a:rPr>
              <a:t>Criptoactivo</a:t>
            </a:r>
            <a:r>
              <a:rPr lang="es-AR" sz="8000" b="1" dirty="0">
                <a:solidFill>
                  <a:schemeClr val="tx2"/>
                </a:solidFill>
              </a:rPr>
              <a:t> más popular</a:t>
            </a:r>
          </a:p>
        </p:txBody>
      </p:sp>
      <p:pic>
        <p:nvPicPr>
          <p:cNvPr id="2050" name="Picture 2" descr="Resultado de imagen para bitcoin">
            <a:extLst>
              <a:ext uri="{FF2B5EF4-FFF2-40B4-BE49-F238E27FC236}">
                <a16:creationId xmlns="" xmlns:a16="http://schemas.microsoft.com/office/drawing/2014/main" id="{7C882866-6E37-4AA8-BD67-6A64A86AA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71" y="6364983"/>
            <a:ext cx="5568006" cy="4300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bitcoin">
            <a:extLst>
              <a:ext uri="{FF2B5EF4-FFF2-40B4-BE49-F238E27FC236}">
                <a16:creationId xmlns="" xmlns:a16="http://schemas.microsoft.com/office/drawing/2014/main" id="{4DA4ADC1-D1B9-4E6D-9E7D-EDFB020E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684" y="9869999"/>
            <a:ext cx="3467560" cy="25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bitcoin">
            <a:extLst>
              <a:ext uri="{FF2B5EF4-FFF2-40B4-BE49-F238E27FC236}">
                <a16:creationId xmlns="" xmlns:a16="http://schemas.microsoft.com/office/drawing/2014/main" id="{9A1B06A4-7E96-4772-919D-87174866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98" y="10014569"/>
            <a:ext cx="4507204" cy="2587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blockchain">
            <a:extLst>
              <a:ext uri="{FF2B5EF4-FFF2-40B4-BE49-F238E27FC236}">
                <a16:creationId xmlns="" xmlns:a16="http://schemas.microsoft.com/office/drawing/2014/main" id="{3DC2746C-E39A-430E-BB48-7A2AB6D4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809" y="5130483"/>
            <a:ext cx="4286250" cy="260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865D093-81FF-4F39-8B42-D9216C231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684" y="4999751"/>
            <a:ext cx="3332182" cy="328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4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Un poco de historia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865D093-81FF-4F39-8B42-D9216C23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4" y="4999751"/>
            <a:ext cx="3332182" cy="328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6575898" y="5369668"/>
            <a:ext cx="164397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u="sng" dirty="0">
                <a:solidFill>
                  <a:schemeClr val="bg2"/>
                </a:solidFill>
              </a:rPr>
              <a:t>- 15 de Septiembre de 2008: </a:t>
            </a:r>
            <a:r>
              <a:rPr lang="es-AR" sz="4800" dirty="0">
                <a:solidFill>
                  <a:schemeClr val="bg2"/>
                </a:solidFill>
              </a:rPr>
              <a:t>Lehman </a:t>
            </a:r>
            <a:r>
              <a:rPr lang="es-AR" sz="4800" dirty="0" err="1">
                <a:solidFill>
                  <a:schemeClr val="bg2"/>
                </a:solidFill>
              </a:rPr>
              <a:t>Brothers</a:t>
            </a:r>
            <a:r>
              <a:rPr lang="es-AR" sz="4800" dirty="0">
                <a:solidFill>
                  <a:schemeClr val="bg2"/>
                </a:solidFill>
              </a:rPr>
              <a:t> presenta su declaración de quiebra formal.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u="sng" dirty="0">
                <a:solidFill>
                  <a:schemeClr val="bg2"/>
                </a:solidFill>
              </a:rPr>
              <a:t>- 25 de Octubre de 2008: </a:t>
            </a:r>
            <a:r>
              <a:rPr lang="es-AR" sz="4800" dirty="0">
                <a:solidFill>
                  <a:schemeClr val="bg2"/>
                </a:solidFill>
              </a:rPr>
              <a:t>Caída mundial de los índices bursátiles. Desconfianza en el sistema financiero global.</a:t>
            </a:r>
          </a:p>
          <a:p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u="sng" dirty="0">
                <a:solidFill>
                  <a:schemeClr val="bg2"/>
                </a:solidFill>
              </a:rPr>
              <a:t>- 31 de Octubre de 2008: </a:t>
            </a:r>
            <a:r>
              <a:rPr lang="es-AR" sz="4800" dirty="0">
                <a:solidFill>
                  <a:schemeClr val="bg2"/>
                </a:solidFill>
              </a:rPr>
              <a:t>“Satoshi Nakamoto” publica un escrito de 9 carillas llamado: “Bitcoin: a peer </a:t>
            </a:r>
            <a:r>
              <a:rPr lang="es-AR" sz="4800" dirty="0" err="1">
                <a:solidFill>
                  <a:schemeClr val="bg2"/>
                </a:solidFill>
              </a:rPr>
              <a:t>to</a:t>
            </a:r>
            <a:r>
              <a:rPr lang="es-AR" sz="4800" dirty="0">
                <a:solidFill>
                  <a:schemeClr val="bg2"/>
                </a:solidFill>
              </a:rPr>
              <a:t> peer </a:t>
            </a:r>
            <a:r>
              <a:rPr lang="es-AR" sz="4800" dirty="0" err="1">
                <a:solidFill>
                  <a:schemeClr val="bg2"/>
                </a:solidFill>
              </a:rPr>
              <a:t>electronic</a:t>
            </a:r>
            <a:r>
              <a:rPr lang="es-AR" sz="4800" dirty="0">
                <a:solidFill>
                  <a:schemeClr val="bg2"/>
                </a:solidFill>
              </a:rPr>
              <a:t> cash </a:t>
            </a:r>
            <a:r>
              <a:rPr lang="es-AR" sz="4800" dirty="0" err="1">
                <a:solidFill>
                  <a:schemeClr val="bg2"/>
                </a:solidFill>
              </a:rPr>
              <a:t>system</a:t>
            </a:r>
            <a:r>
              <a:rPr lang="es-AR" sz="4800" dirty="0">
                <a:solidFill>
                  <a:schemeClr val="bg2"/>
                </a:solidFill>
              </a:rPr>
              <a:t>”, en un foro público de criptógrafos.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9A11186-B3B5-474A-AA78-9EDA57F4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94" y="8904989"/>
            <a:ext cx="3504677" cy="3204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81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Un poco de historia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865D093-81FF-4F39-8B42-D9216C23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4" y="4999751"/>
            <a:ext cx="3332182" cy="328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6575898" y="5369668"/>
            <a:ext cx="16439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>
                <a:solidFill>
                  <a:schemeClr val="bg2"/>
                </a:solidFill>
              </a:rPr>
              <a:t>- “He trabajado en un nuevo sistema electrónico de dinero que es totalmente de igual a igual, sin tercero fiduciario”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531DAEB-35F4-430C-B911-AB798669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662" y="7540139"/>
            <a:ext cx="14274969" cy="5634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72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Un poco de historia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865D093-81FF-4F39-8B42-D9216C23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4" y="4999751"/>
            <a:ext cx="3332182" cy="328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6575898" y="5369668"/>
            <a:ext cx="1643974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s-AR" sz="4800" b="1" u="sng" dirty="0">
                <a:solidFill>
                  <a:schemeClr val="bg2"/>
                </a:solidFill>
              </a:rPr>
              <a:t>Principios rectores fundamentales:</a:t>
            </a:r>
            <a:br>
              <a:rPr lang="es-AR" sz="4800" b="1" u="sng" dirty="0">
                <a:solidFill>
                  <a:schemeClr val="bg2"/>
                </a:solidFill>
              </a:rPr>
            </a:br>
            <a:r>
              <a:rPr lang="es-AR" sz="4800" b="1" u="sng" dirty="0">
                <a:solidFill>
                  <a:schemeClr val="bg2"/>
                </a:solidFill>
              </a:rPr>
              <a:t/>
            </a:r>
            <a:br>
              <a:rPr lang="es-AR" sz="4800" b="1" u="sng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</a:rPr>
              <a:t>Pagos irreversibles: </a:t>
            </a:r>
            <a:r>
              <a:rPr lang="es-AR" sz="4800" dirty="0">
                <a:solidFill>
                  <a:schemeClr val="bg2"/>
                </a:solidFill>
              </a:rPr>
              <a:t>las transacciones confirmadas no pueden ser eliminadas ni canceladas. La historia es IMBORRABLE.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</a:rPr>
              <a:t>Sin censura: </a:t>
            </a:r>
            <a:r>
              <a:rPr lang="es-AR" sz="4800" dirty="0">
                <a:solidFill>
                  <a:schemeClr val="bg2"/>
                </a:solidFill>
              </a:rPr>
              <a:t>Nadie puede prohibir ni censurar transacciones.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</a:rPr>
              <a:t>Código abierto: </a:t>
            </a:r>
            <a:r>
              <a:rPr lang="es-AR" sz="4800" dirty="0">
                <a:solidFill>
                  <a:schemeClr val="bg2"/>
                </a:solidFill>
              </a:rPr>
              <a:t>todo el sistema es </a:t>
            </a:r>
            <a:r>
              <a:rPr lang="es-AR" sz="4800" dirty="0" err="1">
                <a:solidFill>
                  <a:schemeClr val="bg2"/>
                </a:solidFill>
              </a:rPr>
              <a:t>OpenSource</a:t>
            </a:r>
            <a:r>
              <a:rPr lang="es-AR" sz="4800" dirty="0">
                <a:solidFill>
                  <a:schemeClr val="bg2"/>
                </a:solidFill>
              </a:rPr>
              <a:t> y disponible para cualquiera </a:t>
            </a:r>
            <a:endParaRPr lang="es-AR" sz="4800" b="1" u="sng" dirty="0">
              <a:solidFill>
                <a:schemeClr val="bg2"/>
              </a:solidFill>
            </a:endParaRPr>
          </a:p>
          <a:p>
            <a:pPr marL="685800" indent="-685800">
              <a:buFontTx/>
              <a:buChar char="-"/>
            </a:pPr>
            <a:endParaRPr lang="es-AR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Un poco de historia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865D093-81FF-4F39-8B42-D9216C23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4" y="4999751"/>
            <a:ext cx="3332182" cy="328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6575898" y="5369668"/>
            <a:ext cx="16439745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s-AR" sz="4800" b="1" u="sng" dirty="0">
                <a:solidFill>
                  <a:schemeClr val="bg2"/>
                </a:solidFill>
              </a:rPr>
              <a:t>Principios rectores fundamentales:</a:t>
            </a:r>
            <a:br>
              <a:rPr lang="es-AR" sz="4800" b="1" u="sng" dirty="0">
                <a:solidFill>
                  <a:schemeClr val="bg2"/>
                </a:solidFill>
              </a:rPr>
            </a:br>
            <a:r>
              <a:rPr lang="es-AR" sz="4800" b="1" u="sng" dirty="0">
                <a:solidFill>
                  <a:schemeClr val="bg2"/>
                </a:solidFill>
              </a:rPr>
              <a:t/>
            </a:r>
            <a:br>
              <a:rPr lang="es-AR" sz="4800" b="1" u="sng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</a:rPr>
              <a:t>Anónimo: </a:t>
            </a:r>
            <a:r>
              <a:rPr lang="es-AR" sz="4800" dirty="0">
                <a:solidFill>
                  <a:schemeClr val="bg2"/>
                </a:solidFill>
              </a:rPr>
              <a:t>no se requiere identificación real para participar de la red.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</a:rPr>
              <a:t>Divisible: </a:t>
            </a:r>
            <a:r>
              <a:rPr lang="es-AR" sz="4800" dirty="0">
                <a:solidFill>
                  <a:schemeClr val="bg2"/>
                </a:solidFill>
              </a:rPr>
              <a:t>Prácticamente hasta el infinito, la forma más común es conocida como “</a:t>
            </a:r>
            <a:r>
              <a:rPr lang="es-AR" sz="4800" dirty="0" err="1">
                <a:solidFill>
                  <a:schemeClr val="bg2"/>
                </a:solidFill>
              </a:rPr>
              <a:t>Satoshis</a:t>
            </a:r>
            <a:r>
              <a:rPr lang="es-AR" sz="4800" dirty="0">
                <a:solidFill>
                  <a:schemeClr val="bg2"/>
                </a:solidFill>
              </a:rPr>
              <a:t>” (0,0000000001 BTC)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</a:rPr>
              <a:t>Límite de emisión: </a:t>
            </a:r>
            <a:r>
              <a:rPr lang="es-AR" sz="4800" dirty="0">
                <a:solidFill>
                  <a:schemeClr val="bg2"/>
                </a:solidFill>
              </a:rPr>
              <a:t>la cantidad de unidades jamás podrá superar los 21 millones de BTC.</a:t>
            </a:r>
            <a:endParaRPr lang="es-AR" sz="4800" b="1" u="sng" dirty="0">
              <a:solidFill>
                <a:schemeClr val="bg2"/>
              </a:solidFill>
            </a:endParaRPr>
          </a:p>
          <a:p>
            <a:pPr marL="685800" indent="-685800">
              <a:buFontTx/>
              <a:buChar char="-"/>
            </a:pPr>
            <a:endParaRPr lang="es-AR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495800"/>
            <a:ext cx="24377650" cy="927965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895"/>
          <p:cNvSpPr txBox="1">
            <a:spLocks/>
          </p:cNvSpPr>
          <p:nvPr/>
        </p:nvSpPr>
        <p:spPr>
          <a:xfrm>
            <a:off x="3523414" y="1722733"/>
            <a:ext cx="16535400" cy="1187398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8000" b="1" dirty="0">
                <a:solidFill>
                  <a:schemeClr val="tx2"/>
                </a:solidFill>
              </a:rPr>
              <a:t>Un poco de historia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865D093-81FF-4F39-8B42-D9216C23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4" y="4999751"/>
            <a:ext cx="3332182" cy="328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5BD0B6B-DF1F-4944-BB04-3F30C2EDD21A}"/>
              </a:ext>
            </a:extLst>
          </p:cNvPr>
          <p:cNvSpPr txBox="1"/>
          <p:nvPr/>
        </p:nvSpPr>
        <p:spPr>
          <a:xfrm>
            <a:off x="6575898" y="5369668"/>
            <a:ext cx="1643974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s-AR" sz="4800" b="1" u="sng" dirty="0">
                <a:solidFill>
                  <a:schemeClr val="bg2"/>
                </a:solidFill>
              </a:rPr>
              <a:t>Finalmente … </a:t>
            </a:r>
            <a:br>
              <a:rPr lang="es-AR" sz="4800" b="1" u="sng" dirty="0">
                <a:solidFill>
                  <a:schemeClr val="bg2"/>
                </a:solidFill>
              </a:rPr>
            </a:br>
            <a:r>
              <a:rPr lang="es-AR" sz="4800" b="1" u="sng" dirty="0">
                <a:solidFill>
                  <a:schemeClr val="bg2"/>
                </a:solidFill>
              </a:rPr>
              <a:t/>
            </a:r>
            <a:br>
              <a:rPr lang="es-AR" sz="4800" b="1" u="sng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>En el año 2009 nace BITCOIN con ayuda de cientos de programadores.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>Satoshi DESAPARECE, liberando los dominios de internet utilizados, pero…</a:t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dirty="0">
                <a:solidFill>
                  <a:schemeClr val="bg2"/>
                </a:solidFill>
              </a:rPr>
              <a:t/>
            </a:r>
            <a:br>
              <a:rPr lang="es-AR" sz="4800" dirty="0">
                <a:solidFill>
                  <a:schemeClr val="bg2"/>
                </a:solidFill>
              </a:rPr>
            </a:br>
            <a:r>
              <a:rPr lang="es-AR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reserva para él 1.000.000 BTC.</a:t>
            </a:r>
            <a:endParaRPr lang="es-AR" sz="4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Tx/>
              <a:buChar char="-"/>
            </a:pPr>
            <a:endParaRPr lang="es-AR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ureka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B2B3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271</Words>
  <Application>Microsoft Office PowerPoint</Application>
  <PresentationFormat>Personalizado</PresentationFormat>
  <Paragraphs>66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Awesome PPT</Manager>
  <Company>Awesome PPT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Portatil</cp:lastModifiedBy>
  <cp:revision>5997</cp:revision>
  <dcterms:created xsi:type="dcterms:W3CDTF">2016-04-09T03:08:30Z</dcterms:created>
  <dcterms:modified xsi:type="dcterms:W3CDTF">2019-02-21T11:10:44Z</dcterms:modified>
  <cp:category>Awesome PPT</cp:category>
</cp:coreProperties>
</file>